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58" r:id="rId4"/>
    <p:sldId id="261" r:id="rId5"/>
    <p:sldId id="262" r:id="rId6"/>
    <p:sldId id="265"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ed Manager" initials="BM" lastIdx="1" clrIdx="0">
    <p:extLst>
      <p:ext uri="{19B8F6BF-5375-455C-9EA6-DF929625EA0E}">
        <p15:presenceInfo xmlns:p15="http://schemas.microsoft.com/office/powerpoint/2012/main" userId="01f542edccc016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2" d="100"/>
          <a:sy n="72" d="100"/>
        </p:scale>
        <p:origin x="756" y="66"/>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1634-0B90-4ED0-9CA0-CAF0C29A3953}"/>
              </a:ext>
            </a:extLst>
          </p:cNvPr>
          <p:cNvSpPr>
            <a:spLocks noGrp="1"/>
          </p:cNvSpPr>
          <p:nvPr>
            <p:ph type="title"/>
          </p:nvPr>
        </p:nvSpPr>
        <p:spPr/>
        <p:txBody>
          <a:bodyPr>
            <a:normAutofit/>
          </a:bodyPr>
          <a:lstStyle/>
          <a:p>
            <a:r>
              <a:rPr lang="en-ZA" dirty="0"/>
              <a:t>SAWHS quick tips </a:t>
            </a:r>
          </a:p>
        </p:txBody>
      </p:sp>
      <p:sp>
        <p:nvSpPr>
          <p:cNvPr id="3" name="Text Placeholder 2">
            <a:extLst>
              <a:ext uri="{FF2B5EF4-FFF2-40B4-BE49-F238E27FC236}">
                <a16:creationId xmlns:a16="http://schemas.microsoft.com/office/drawing/2014/main" id="{FA3FBC1E-1BB4-4AEA-93AD-BDA3D934BBD6}"/>
              </a:ext>
            </a:extLst>
          </p:cNvPr>
          <p:cNvSpPr>
            <a:spLocks noGrp="1"/>
          </p:cNvSpPr>
          <p:nvPr>
            <p:ph type="body" sz="quarter" idx="41"/>
          </p:nvPr>
        </p:nvSpPr>
        <p:spPr/>
        <p:txBody>
          <a:bodyPr/>
          <a:lstStyle/>
          <a:p>
            <a:r>
              <a:rPr lang="en-ZA" sz="3200" dirty="0"/>
              <a:t>for new members, breeders or foal owners</a:t>
            </a:r>
          </a:p>
        </p:txBody>
      </p:sp>
      <p:sp>
        <p:nvSpPr>
          <p:cNvPr id="7" name="Rectangle: Rounded Corners 6">
            <a:extLst>
              <a:ext uri="{FF2B5EF4-FFF2-40B4-BE49-F238E27FC236}">
                <a16:creationId xmlns:a16="http://schemas.microsoft.com/office/drawing/2014/main" id="{864FF97E-EEDB-498C-82DB-49ED6A891ED0}"/>
              </a:ext>
            </a:extLst>
          </p:cNvPr>
          <p:cNvSpPr/>
          <p:nvPr/>
        </p:nvSpPr>
        <p:spPr>
          <a:xfrm>
            <a:off x="2879678" y="1555846"/>
            <a:ext cx="3957851" cy="20471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b="1" dirty="0"/>
              <a:t>Welcome to breeding or owning warmbloods. This is meant to be a quick overview for you. There is a lot more information on our website. Follow us on Face Book and Instagram. </a:t>
            </a:r>
          </a:p>
        </p:txBody>
      </p:sp>
      <p:pic>
        <p:nvPicPr>
          <p:cNvPr id="9" name="Picture 8">
            <a:extLst>
              <a:ext uri="{FF2B5EF4-FFF2-40B4-BE49-F238E27FC236}">
                <a16:creationId xmlns:a16="http://schemas.microsoft.com/office/drawing/2014/main" id="{F39BBA2B-D58E-4435-A601-44E0918C8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3218" y="1454186"/>
            <a:ext cx="2244416" cy="2416055"/>
          </a:xfrm>
          <a:prstGeom prst="rect">
            <a:avLst/>
          </a:prstGeom>
        </p:spPr>
      </p:pic>
      <p:pic>
        <p:nvPicPr>
          <p:cNvPr id="11" name="Picture 10">
            <a:extLst>
              <a:ext uri="{FF2B5EF4-FFF2-40B4-BE49-F238E27FC236}">
                <a16:creationId xmlns:a16="http://schemas.microsoft.com/office/drawing/2014/main" id="{D3B16A5D-82DB-41E3-99AC-DEC20B876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1555845"/>
            <a:ext cx="2617471" cy="1719618"/>
          </a:xfrm>
          <a:prstGeom prst="rect">
            <a:avLst/>
          </a:prstGeom>
        </p:spPr>
      </p:pic>
      <p:pic>
        <p:nvPicPr>
          <p:cNvPr id="15" name="Picture 14">
            <a:extLst>
              <a:ext uri="{FF2B5EF4-FFF2-40B4-BE49-F238E27FC236}">
                <a16:creationId xmlns:a16="http://schemas.microsoft.com/office/drawing/2014/main" id="{1822CB25-7F10-4FA6-BFC8-288FFC77F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678" y="1454186"/>
            <a:ext cx="2528649" cy="2251881"/>
          </a:xfrm>
          <a:prstGeom prst="rect">
            <a:avLst/>
          </a:prstGeom>
        </p:spPr>
      </p:pic>
      <p:pic>
        <p:nvPicPr>
          <p:cNvPr id="17" name="Picture 16">
            <a:extLst>
              <a:ext uri="{FF2B5EF4-FFF2-40B4-BE49-F238E27FC236}">
                <a16:creationId xmlns:a16="http://schemas.microsoft.com/office/drawing/2014/main" id="{DCCD0EC5-718D-4002-A804-CE3E439C46D9}"/>
              </a:ext>
            </a:extLst>
          </p:cNvPr>
          <p:cNvPicPr>
            <a:picLocks noChangeAspect="1"/>
          </p:cNvPicPr>
          <p:nvPr/>
        </p:nvPicPr>
        <p:blipFill rotWithShape="1">
          <a:blip r:embed="rId5">
            <a:extLst>
              <a:ext uri="{28A0092B-C50C-407E-A947-70E740481C1C}">
                <a14:useLocalDpi xmlns:a14="http://schemas.microsoft.com/office/drawing/2010/main" val="0"/>
              </a:ext>
            </a:extLst>
          </a:blip>
          <a:srcRect l="8724" r="9076"/>
          <a:stretch/>
        </p:blipFill>
        <p:spPr>
          <a:xfrm>
            <a:off x="301361" y="3870241"/>
            <a:ext cx="3275464" cy="2656497"/>
          </a:xfrm>
          <a:prstGeom prst="rect">
            <a:avLst/>
          </a:prstGeom>
        </p:spPr>
      </p:pic>
      <p:pic>
        <p:nvPicPr>
          <p:cNvPr id="21" name="Picture 20">
            <a:extLst>
              <a:ext uri="{FF2B5EF4-FFF2-40B4-BE49-F238E27FC236}">
                <a16:creationId xmlns:a16="http://schemas.microsoft.com/office/drawing/2014/main" id="{EFD7CF65-3D16-4A4D-93A5-4B472AE7905A}"/>
              </a:ext>
            </a:extLst>
          </p:cNvPr>
          <p:cNvPicPr>
            <a:picLocks noChangeAspect="1"/>
          </p:cNvPicPr>
          <p:nvPr/>
        </p:nvPicPr>
        <p:blipFill rotWithShape="1">
          <a:blip r:embed="rId6">
            <a:extLst>
              <a:ext uri="{28A0092B-C50C-407E-A947-70E740481C1C}">
                <a14:useLocalDpi xmlns:a14="http://schemas.microsoft.com/office/drawing/2010/main" val="0"/>
              </a:ext>
            </a:extLst>
          </a:blip>
          <a:srcRect l="11081" t="4831" b="18010"/>
          <a:stretch/>
        </p:blipFill>
        <p:spPr>
          <a:xfrm>
            <a:off x="8118984" y="3891619"/>
            <a:ext cx="3771343" cy="2635119"/>
          </a:xfrm>
          <a:prstGeom prst="rect">
            <a:avLst/>
          </a:prstGeom>
        </p:spPr>
      </p:pic>
      <p:pic>
        <p:nvPicPr>
          <p:cNvPr id="18" name="Picture 17">
            <a:extLst>
              <a:ext uri="{FF2B5EF4-FFF2-40B4-BE49-F238E27FC236}">
                <a16:creationId xmlns:a16="http://schemas.microsoft.com/office/drawing/2014/main" id="{58B69B44-E0AA-4F79-BB9C-D093A795B2FA}"/>
              </a:ext>
            </a:extLst>
          </p:cNvPr>
          <p:cNvPicPr/>
          <p:nvPr/>
        </p:nvPicPr>
        <p:blipFill rotWithShape="1">
          <a:blip r:embed="rId7" cstate="print">
            <a:extLst>
              <a:ext uri="{28A0092B-C50C-407E-A947-70E740481C1C}">
                <a14:useLocalDpi xmlns:a14="http://schemas.microsoft.com/office/drawing/2010/main" val="0"/>
              </a:ext>
            </a:extLst>
          </a:blip>
          <a:srcRect l="10611" t="4815" b="14439"/>
          <a:stretch/>
        </p:blipFill>
        <p:spPr bwMode="auto">
          <a:xfrm>
            <a:off x="3734358" y="3870241"/>
            <a:ext cx="4227092" cy="2607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116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49F2-F2F9-4F00-8850-18411367635E}"/>
              </a:ext>
            </a:extLst>
          </p:cNvPr>
          <p:cNvSpPr>
            <a:spLocks noGrp="1"/>
          </p:cNvSpPr>
          <p:nvPr>
            <p:ph type="title"/>
          </p:nvPr>
        </p:nvSpPr>
        <p:spPr>
          <a:xfrm>
            <a:off x="600480" y="371061"/>
            <a:ext cx="5127031" cy="974579"/>
          </a:xfrm>
        </p:spPr>
        <p:txBody>
          <a:bodyPr vert="horz" lIns="91440" tIns="45720" rIns="91440" bIns="45720" rtlCol="0" anchor="ctr">
            <a:normAutofit/>
          </a:bodyPr>
          <a:lstStyle/>
          <a:p>
            <a:pPr algn="l"/>
            <a:r>
              <a:rPr lang="en-US" sz="4400" dirty="0">
                <a:solidFill>
                  <a:schemeClr val="tx1"/>
                </a:solidFill>
              </a:rPr>
              <a:t>The stallion </a:t>
            </a:r>
          </a:p>
        </p:txBody>
      </p:sp>
      <p:sp>
        <p:nvSpPr>
          <p:cNvPr id="3" name="Text Placeholder 2">
            <a:extLst>
              <a:ext uri="{FF2B5EF4-FFF2-40B4-BE49-F238E27FC236}">
                <a16:creationId xmlns:a16="http://schemas.microsoft.com/office/drawing/2014/main" id="{C4AE7578-0A19-4428-9020-F9C6BBDD4D98}"/>
              </a:ext>
            </a:extLst>
          </p:cNvPr>
          <p:cNvSpPr>
            <a:spLocks noGrp="1"/>
          </p:cNvSpPr>
          <p:nvPr>
            <p:ph type="body" sz="quarter" idx="41"/>
          </p:nvPr>
        </p:nvSpPr>
        <p:spPr>
          <a:xfrm>
            <a:off x="291548" y="1192696"/>
            <a:ext cx="3768633" cy="2358888"/>
          </a:xfrm>
        </p:spPr>
        <p:txBody>
          <a:bodyPr vert="horz" lIns="91440" tIns="45720" rIns="91440" bIns="45720" rtlCol="0">
            <a:normAutofit/>
          </a:bodyPr>
          <a:lstStyle/>
          <a:p>
            <a:pPr algn="l" latinLnBrk="0"/>
            <a:r>
              <a:rPr lang="en-US" sz="1800" b="1" dirty="0">
                <a:solidFill>
                  <a:schemeClr val="tx1"/>
                </a:solidFill>
                <a:latin typeface="Calibri" panose="020F0502020204030204" pitchFamily="34" charset="0"/>
                <a:cs typeface="Calibri" panose="020F0502020204030204" pitchFamily="34" charset="0"/>
              </a:rPr>
              <a:t>A lot of emphasis is put on the stallion when people do their research &amp; selection.                                                           But he cannot do it alone.                         </a:t>
            </a:r>
            <a:r>
              <a:rPr lang="en-US" sz="1800" dirty="0">
                <a:solidFill>
                  <a:schemeClr val="tx1"/>
                </a:solidFill>
                <a:latin typeface="Calibri" panose="020F0502020204030204" pitchFamily="34" charset="0"/>
                <a:cs typeface="Calibri" panose="020F0502020204030204" pitchFamily="34" charset="0"/>
              </a:rPr>
              <a:t>If the mare has conformational issues, lacks height and no performance record to compliment the stallion, this is a far stretch. </a:t>
            </a:r>
          </a:p>
        </p:txBody>
      </p:sp>
      <p:sp>
        <p:nvSpPr>
          <p:cNvPr id="6" name="Title 1">
            <a:extLst>
              <a:ext uri="{FF2B5EF4-FFF2-40B4-BE49-F238E27FC236}">
                <a16:creationId xmlns:a16="http://schemas.microsoft.com/office/drawing/2014/main" id="{9755D57C-3535-4DF7-9E7F-EFA56278A03D}"/>
              </a:ext>
            </a:extLst>
          </p:cNvPr>
          <p:cNvSpPr txBox="1">
            <a:spLocks/>
          </p:cNvSpPr>
          <p:nvPr/>
        </p:nvSpPr>
        <p:spPr>
          <a:xfrm>
            <a:off x="7442580" y="477375"/>
            <a:ext cx="4457872" cy="60095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285750" indent="-228600" algn="l">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The stallion should at least have been presented for </a:t>
            </a:r>
            <a:r>
              <a:rPr lang="en-US" sz="1800" dirty="0">
                <a:solidFill>
                  <a:schemeClr val="accent1">
                    <a:lumMod val="75000"/>
                  </a:schemeClr>
                </a:solidFill>
                <a:latin typeface="Calibri" panose="020F0502020204030204" pitchFamily="34" charset="0"/>
                <a:cs typeface="Calibri" panose="020F0502020204030204" pitchFamily="34" charset="0"/>
              </a:rPr>
              <a:t>First Acceptance </a:t>
            </a:r>
            <a:r>
              <a:rPr lang="en-US" sz="1800" dirty="0">
                <a:solidFill>
                  <a:schemeClr val="tx1"/>
                </a:solidFill>
                <a:latin typeface="Calibri" panose="020F0502020204030204" pitchFamily="34" charset="0"/>
                <a:cs typeface="Calibri" panose="020F0502020204030204" pitchFamily="34" charset="0"/>
              </a:rPr>
              <a:t>if he is unbacked. </a:t>
            </a:r>
          </a:p>
          <a:p>
            <a:pPr marL="57150" algn="l"/>
            <a:r>
              <a:rPr lang="en-US" sz="1800" dirty="0">
                <a:solidFill>
                  <a:schemeClr val="tx1"/>
                </a:solidFill>
                <a:latin typeface="Calibri" panose="020F0502020204030204" pitchFamily="34" charset="0"/>
                <a:cs typeface="Calibri" panose="020F0502020204030204" pitchFamily="34" charset="0"/>
              </a:rPr>
              <a:t> </a:t>
            </a:r>
          </a:p>
          <a:p>
            <a:pPr marL="285750" indent="-228600" algn="l">
              <a:buFont typeface="Arial" panose="020B0604020202020204" pitchFamily="34" charset="0"/>
              <a:buChar char="•"/>
            </a:pPr>
            <a:r>
              <a:rPr lang="en-US" sz="1800" dirty="0">
                <a:solidFill>
                  <a:schemeClr val="accent1">
                    <a:lumMod val="75000"/>
                  </a:schemeClr>
                </a:solidFill>
                <a:latin typeface="Calibri" panose="020F0502020204030204" pitchFamily="34" charset="0"/>
                <a:cs typeface="Calibri" panose="020F0502020204030204" pitchFamily="34" charset="0"/>
              </a:rPr>
              <a:t>Full License </a:t>
            </a:r>
            <a:r>
              <a:rPr lang="en-US" sz="1800" dirty="0">
                <a:solidFill>
                  <a:schemeClr val="tx1"/>
                </a:solidFill>
                <a:latin typeface="Calibri" panose="020F0502020204030204" pitchFamily="34" charset="0"/>
                <a:cs typeface="Calibri" panose="020F0502020204030204" pitchFamily="34" charset="0"/>
              </a:rPr>
              <a:t>means he has been seen under saddle as well as conformation. This is the crucial recognition.  </a:t>
            </a:r>
          </a:p>
          <a:p>
            <a:pPr marL="57150" algn="l"/>
            <a:endParaRPr lang="en-US" sz="1800" dirty="0">
              <a:solidFill>
                <a:schemeClr val="tx1"/>
              </a:solidFill>
              <a:latin typeface="Calibri" panose="020F0502020204030204" pitchFamily="34" charset="0"/>
              <a:cs typeface="Calibri" panose="020F0502020204030204" pitchFamily="34" charset="0"/>
            </a:endParaRPr>
          </a:p>
          <a:p>
            <a:pPr marL="285750" indent="-228600" algn="l">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If he has </a:t>
            </a:r>
            <a:r>
              <a:rPr lang="en-US" sz="1800" dirty="0">
                <a:solidFill>
                  <a:schemeClr val="accent1">
                    <a:lumMod val="75000"/>
                  </a:schemeClr>
                </a:solidFill>
                <a:latin typeface="Calibri" panose="020F0502020204030204" pitchFamily="34" charset="0"/>
                <a:cs typeface="Calibri" panose="020F0502020204030204" pitchFamily="34" charset="0"/>
              </a:rPr>
              <a:t>Inspected status</a:t>
            </a:r>
            <a:r>
              <a:rPr lang="en-US" sz="1800" dirty="0">
                <a:solidFill>
                  <a:schemeClr val="tx1"/>
                </a:solidFill>
                <a:latin typeface="Calibri" panose="020F0502020204030204" pitchFamily="34" charset="0"/>
                <a:cs typeface="Calibri" panose="020F0502020204030204" pitchFamily="34" charset="0"/>
              </a:rPr>
              <a:t>, he is not licensed. It means the inspection panel feel he is a good sport horse but not necessarily a breeding stallion prospect. His progeny will still be accepted. </a:t>
            </a:r>
          </a:p>
          <a:p>
            <a:pPr marL="285750" indent="-228600" algn="l">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marL="285750" indent="-228600" algn="l">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However - a stallion can always prove himself by competing at a top level, or through the excellence of his progeny.</a:t>
            </a:r>
          </a:p>
          <a:p>
            <a:pPr marL="57150" algn="l"/>
            <a:endParaRPr lang="en-US" sz="1800" dirty="0">
              <a:solidFill>
                <a:schemeClr val="tx1"/>
              </a:solidFill>
              <a:latin typeface="Calibri" panose="020F0502020204030204" pitchFamily="34" charset="0"/>
              <a:cs typeface="Calibri" panose="020F0502020204030204" pitchFamily="34" charset="0"/>
            </a:endParaRPr>
          </a:p>
          <a:p>
            <a:pPr marL="57150" algn="l"/>
            <a:r>
              <a:rPr lang="en-US" sz="1800" dirty="0">
                <a:solidFill>
                  <a:schemeClr val="tx1"/>
                </a:solidFill>
                <a:latin typeface="Calibri" panose="020F0502020204030204" pitchFamily="34" charset="0"/>
                <a:cs typeface="Calibri" panose="020F0502020204030204" pitchFamily="34" charset="0"/>
              </a:rPr>
              <a:t>So the outcome of the License status is not set in stone.                                                 </a:t>
            </a:r>
          </a:p>
          <a:p>
            <a:pPr marL="57150" algn="l"/>
            <a:endParaRPr lang="en-US" sz="1800" dirty="0">
              <a:solidFill>
                <a:schemeClr val="tx1"/>
              </a:solidFill>
            </a:endParaRPr>
          </a:p>
          <a:p>
            <a:pPr marL="57150" algn="l"/>
            <a:r>
              <a:rPr lang="en-US" sz="1400" b="0" dirty="0">
                <a:solidFill>
                  <a:schemeClr val="tx1"/>
                </a:solidFill>
              </a:rPr>
              <a:t>See more detail on stallion statuses, over stamping of overseas licensed stallions, Sports predicates and Inspections in the Members Guide  </a:t>
            </a:r>
          </a:p>
          <a:p>
            <a:pPr algn="l">
              <a:spcAft>
                <a:spcPts val="600"/>
              </a:spcAft>
            </a:pPr>
            <a:endParaRPr lang="en-US" sz="1800" dirty="0">
              <a:solidFill>
                <a:schemeClr val="tx1"/>
              </a:solidFill>
            </a:endParaRPr>
          </a:p>
        </p:txBody>
      </p:sp>
      <p:pic>
        <p:nvPicPr>
          <p:cNvPr id="11" name="Picture 10" descr="A close up of a horse&#10;&#10;Description automatically generated">
            <a:extLst>
              <a:ext uri="{FF2B5EF4-FFF2-40B4-BE49-F238E27FC236}">
                <a16:creationId xmlns:a16="http://schemas.microsoft.com/office/drawing/2014/main" id="{A0E1670C-57D3-4FDD-8175-6294079A9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787" y="477375"/>
            <a:ext cx="2935187" cy="2644726"/>
          </a:xfrm>
          <a:prstGeom prst="rect">
            <a:avLst/>
          </a:prstGeom>
        </p:spPr>
      </p:pic>
      <p:pic>
        <p:nvPicPr>
          <p:cNvPr id="13" name="Picture 12" descr="A brown horse standing next to a fence&#10;&#10;Description automatically generated">
            <a:extLst>
              <a:ext uri="{FF2B5EF4-FFF2-40B4-BE49-F238E27FC236}">
                <a16:creationId xmlns:a16="http://schemas.microsoft.com/office/drawing/2014/main" id="{50E1D9E3-DA8B-4B4C-9F04-8221A7AEA07A}"/>
              </a:ext>
            </a:extLst>
          </p:cNvPr>
          <p:cNvPicPr/>
          <p:nvPr/>
        </p:nvPicPr>
        <p:blipFill rotWithShape="1">
          <a:blip r:embed="rId3">
            <a:extLst>
              <a:ext uri="{28A0092B-C50C-407E-A947-70E740481C1C}">
                <a14:useLocalDpi xmlns:a14="http://schemas.microsoft.com/office/drawing/2010/main" val="0"/>
              </a:ext>
            </a:extLst>
          </a:blip>
          <a:srcRect l="25135" t="7803" r="17421" b="5484"/>
          <a:stretch/>
        </p:blipFill>
        <p:spPr bwMode="auto">
          <a:xfrm>
            <a:off x="4259917" y="3122101"/>
            <a:ext cx="2959057" cy="3364838"/>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83E5CC83-7E79-461A-8610-6605FBF0B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169" y="3162026"/>
            <a:ext cx="124301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4B6ACB4B-9C05-4C8C-A370-0951E04B3E5F}"/>
              </a:ext>
            </a:extLst>
          </p:cNvPr>
          <p:cNvSpPr txBox="1">
            <a:spLocks noChangeArrowheads="1"/>
          </p:cNvSpPr>
          <p:nvPr/>
        </p:nvSpPr>
        <p:spPr bwMode="auto">
          <a:xfrm>
            <a:off x="404089" y="3806691"/>
            <a:ext cx="3346276" cy="2690189"/>
          </a:xfrm>
          <a:prstGeom prst="rect">
            <a:avLst/>
          </a:prstGeom>
          <a:noFill/>
          <a:ln>
            <a:noFill/>
          </a:ln>
          <a:effectLst/>
          <a:extLst>
            <a:ext uri="{909E8E84-426E-40DD-AFC4-6F175D3DCCD1}">
              <a14:hiddenFill xmlns:a14="http://schemas.microsoft.com/office/drawing/2010/main">
                <a:gradFill rotWithShape="1">
                  <a:gsLst>
                    <a:gs pos="0">
                      <a:srgbClr val="D6E3BC"/>
                    </a:gs>
                    <a:gs pos="100000">
                      <a:srgbClr val="D6E3BC">
                        <a:gamma/>
                        <a:tint val="0"/>
                        <a:invGamma/>
                      </a:srgbClr>
                    </a:gs>
                  </a:gsLst>
                  <a:lin ang="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b="1" i="0" u="sng" strike="noStrike" cap="none" normalizeH="0" baseline="0" dirty="0">
                <a:ln>
                  <a:noFill/>
                </a:ln>
                <a:solidFill>
                  <a:srgbClr val="000000"/>
                </a:solidFill>
                <a:effectLst/>
                <a:latin typeface="Calibri" panose="020F0502020204030204" pitchFamily="34" charset="0"/>
              </a:rPr>
              <a:t>STALLION SAYING:        </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800" b="1" i="0" strike="noStrike" cap="none" normalizeH="0" baseline="0" dirty="0">
                <a:ln>
                  <a:noFill/>
                </a:ln>
                <a:solidFill>
                  <a:schemeClr val="bg2">
                    <a:lumMod val="25000"/>
                  </a:schemeClr>
                </a:solidFill>
                <a:effectLst/>
                <a:latin typeface="Calibri" panose="020F0502020204030204" pitchFamily="34" charset="0"/>
              </a:rPr>
              <a:t>                                                                                                                                        </a:t>
            </a:r>
            <a:r>
              <a:rPr kumimoji="0" lang="en-US" altLang="en-US" sz="1600" b="1" i="0" u="none" strike="noStrike" cap="none" normalizeH="0" baseline="0" dirty="0">
                <a:ln>
                  <a:noFill/>
                </a:ln>
                <a:solidFill>
                  <a:schemeClr val="bg2">
                    <a:lumMod val="25000"/>
                  </a:schemeClr>
                </a:solidFill>
                <a:effectLst/>
                <a:latin typeface="Calibri" panose="020F0502020204030204" pitchFamily="34" charset="0"/>
              </a:rPr>
              <a:t>When you look at a horse’s pedigree, it tells you what he ought to be. </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002060"/>
                </a:solidFill>
                <a:effectLst/>
                <a:latin typeface="Calibri" panose="020F0502020204030204" pitchFamily="34" charset="0"/>
              </a:rPr>
              <a:t>When you look at him competing in the ring, it tells you what he seems to be</a:t>
            </a:r>
            <a:r>
              <a:rPr kumimoji="0" lang="en-US" altLang="en-US" sz="1600" b="1" i="0" u="none" strike="noStrike" cap="none" normalizeH="0" baseline="0" dirty="0">
                <a:ln>
                  <a:noFill/>
                </a:ln>
                <a:solidFill>
                  <a:srgbClr val="000000"/>
                </a:solidFill>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It is only when you see the progeny that you know what he is as a                   breeding  stallion!</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038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30"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94CC4-667B-4C98-8BA0-3FA815007750}"/>
              </a:ext>
            </a:extLst>
          </p:cNvPr>
          <p:cNvSpPr>
            <a:spLocks noGrp="1"/>
          </p:cNvSpPr>
          <p:nvPr>
            <p:ph type="title"/>
          </p:nvPr>
        </p:nvSpPr>
        <p:spPr>
          <a:xfrm>
            <a:off x="655308" y="1282720"/>
            <a:ext cx="5455920" cy="907184"/>
          </a:xfrm>
        </p:spPr>
        <p:txBody>
          <a:bodyPr vert="horz" lIns="91440" tIns="45720" rIns="91440" bIns="45720" rtlCol="0" anchor="ctr">
            <a:normAutofit/>
          </a:bodyPr>
          <a:lstStyle/>
          <a:p>
            <a:r>
              <a:rPr lang="en-US" sz="3200" dirty="0">
                <a:solidFill>
                  <a:schemeClr val="tx1"/>
                </a:solidFill>
                <a:latin typeface="Britannic Bold" panose="020B0903060703020204" pitchFamily="34" charset="0"/>
              </a:rPr>
              <a:t>Choose your mare carefully!</a:t>
            </a:r>
          </a:p>
        </p:txBody>
      </p:sp>
      <p:sp>
        <p:nvSpPr>
          <p:cNvPr id="3" name="Text Placeholder 2">
            <a:extLst>
              <a:ext uri="{FF2B5EF4-FFF2-40B4-BE49-F238E27FC236}">
                <a16:creationId xmlns:a16="http://schemas.microsoft.com/office/drawing/2014/main" id="{D5D7E244-6394-45D0-AD4D-0576660AB069}"/>
              </a:ext>
            </a:extLst>
          </p:cNvPr>
          <p:cNvSpPr>
            <a:spLocks noGrp="1"/>
          </p:cNvSpPr>
          <p:nvPr>
            <p:ph type="body" sz="quarter" idx="41"/>
          </p:nvPr>
        </p:nvSpPr>
        <p:spPr>
          <a:xfrm>
            <a:off x="535670" y="2299588"/>
            <a:ext cx="5695197" cy="4192647"/>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p>
            <a:pPr algn="l" latinLnBrk="0"/>
            <a:endParaRPr lang="en-US" b="1" dirty="0">
              <a:solidFill>
                <a:schemeClr val="tx1"/>
              </a:solidFill>
            </a:endParaRPr>
          </a:p>
          <a:p>
            <a:pPr marL="285750" indent="-285750" algn="l" latinLnBrk="0">
              <a:buFont typeface="Arial" panose="020B0604020202020204" pitchFamily="34" charset="0"/>
              <a:buChar char="•"/>
            </a:pPr>
            <a:r>
              <a:rPr lang="en-US" sz="1900" b="1" dirty="0">
                <a:solidFill>
                  <a:schemeClr val="tx1"/>
                </a:solidFill>
              </a:rPr>
              <a:t>The mare must be top class or the best you can afford, either in conformation or proven in competition or via   her progeny. </a:t>
            </a:r>
          </a:p>
          <a:p>
            <a:pPr marL="285750" indent="-285750" algn="l" latinLnBrk="0">
              <a:buFont typeface="Arial" panose="020B0604020202020204" pitchFamily="34" charset="0"/>
              <a:buChar char="•"/>
            </a:pPr>
            <a:r>
              <a:rPr lang="en-US" sz="1900" dirty="0">
                <a:solidFill>
                  <a:schemeClr val="tx1"/>
                </a:solidFill>
              </a:rPr>
              <a:t>She</a:t>
            </a:r>
            <a:r>
              <a:rPr lang="en-US" sz="1900" b="1" dirty="0">
                <a:solidFill>
                  <a:schemeClr val="tx1"/>
                </a:solidFill>
              </a:rPr>
              <a:t> </a:t>
            </a:r>
            <a:r>
              <a:rPr lang="en-US" sz="1900" dirty="0">
                <a:solidFill>
                  <a:schemeClr val="tx1"/>
                </a:solidFill>
              </a:rPr>
              <a:t>should be inspected to assist you with knowing her weaknesses &amp; strengths. </a:t>
            </a:r>
          </a:p>
          <a:p>
            <a:pPr marL="285750" indent="-285750" algn="l" latinLnBrk="0">
              <a:buFont typeface="Arial" panose="020B0604020202020204" pitchFamily="34" charset="0"/>
              <a:buChar char="•"/>
            </a:pPr>
            <a:r>
              <a:rPr lang="en-US" sz="1900" dirty="0">
                <a:solidFill>
                  <a:schemeClr val="tx1"/>
                </a:solidFill>
              </a:rPr>
              <a:t>Pedigree should be checked with the SAWHS as many people out there are not always honest or as knowledgeable as they may lead you to believe.</a:t>
            </a:r>
          </a:p>
          <a:p>
            <a:pPr marL="285750" indent="-285750" algn="l" latinLnBrk="0">
              <a:buFont typeface="Arial" panose="020B0604020202020204" pitchFamily="34" charset="0"/>
              <a:buChar char="•"/>
            </a:pPr>
            <a:r>
              <a:rPr lang="en-US" sz="1900" dirty="0">
                <a:solidFill>
                  <a:schemeClr val="tx1"/>
                </a:solidFill>
              </a:rPr>
              <a:t>Has she had DNA done to prove the pedigree if the grand dams and/ or sires are not inspected or registered?   </a:t>
            </a:r>
          </a:p>
          <a:p>
            <a:pPr marL="285750" indent="-285750" algn="l" latinLnBrk="0">
              <a:buFont typeface="Arial" panose="020B0604020202020204" pitchFamily="34" charset="0"/>
              <a:buChar char="•"/>
            </a:pPr>
            <a:r>
              <a:rPr lang="en-US" sz="1900" dirty="0">
                <a:solidFill>
                  <a:schemeClr val="tx1"/>
                </a:solidFill>
              </a:rPr>
              <a:t>Height: while we accept 15.1hh for a mare, you are wise to start with a mare of 16.hh upwards. It seems that horse’s easily loose height in our arid and semi arid conditions. Until you know which way your mare throws, check back in the pedigree what sizes her great grand sires &amp; dam’s stood. </a:t>
            </a:r>
          </a:p>
          <a:p>
            <a:pPr marL="285750" indent="-285750" algn="l" latinLnBrk="0">
              <a:buFont typeface="Arial" panose="020B0604020202020204" pitchFamily="34" charset="0"/>
              <a:buChar char="•"/>
            </a:pPr>
            <a:r>
              <a:rPr lang="en-US" sz="1900" dirty="0">
                <a:solidFill>
                  <a:schemeClr val="tx1"/>
                </a:solidFill>
              </a:rPr>
              <a:t>Look for good temperament, rideability and an uphill build</a:t>
            </a:r>
          </a:p>
          <a:p>
            <a:pPr marL="285750" indent="-285750" algn="l" latinLnBrk="0">
              <a:buFont typeface="Arial" panose="020B0604020202020204" pitchFamily="34" charset="0"/>
              <a:buChar char="•"/>
            </a:pPr>
            <a:r>
              <a:rPr lang="en-US" sz="1900" dirty="0">
                <a:solidFill>
                  <a:schemeClr val="tx1"/>
                </a:solidFill>
              </a:rPr>
              <a:t>Limbs are important and we emphasize good legs in our selection criteria.</a:t>
            </a:r>
          </a:p>
          <a:p>
            <a:pPr indent="-228600" algn="l" latinLnBrk="0">
              <a:buFont typeface="Arial" panose="020B0604020202020204" pitchFamily="34" charset="0"/>
              <a:buChar char="•"/>
            </a:pPr>
            <a:endParaRPr lang="en-US" sz="1600" dirty="0">
              <a:solidFill>
                <a:schemeClr val="tx1"/>
              </a:solidFill>
            </a:endParaRPr>
          </a:p>
          <a:p>
            <a:pPr indent="-228600" algn="l" latinLnBrk="0">
              <a:buFont typeface="Arial" panose="020B0604020202020204" pitchFamily="34" charset="0"/>
              <a:buChar char="•"/>
            </a:pPr>
            <a:endParaRPr lang="en-US" sz="1800" dirty="0">
              <a:solidFill>
                <a:schemeClr val="tx1"/>
              </a:solidFill>
            </a:endParaRPr>
          </a:p>
        </p:txBody>
      </p:sp>
      <p:pic>
        <p:nvPicPr>
          <p:cNvPr id="1027" name="Picture 3">
            <a:extLst>
              <a:ext uri="{FF2B5EF4-FFF2-40B4-BE49-F238E27FC236}">
                <a16:creationId xmlns:a16="http://schemas.microsoft.com/office/drawing/2014/main" id="{7277DE2C-847A-4FD2-A834-1B5EC22B7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601"/>
          <a:stretch/>
        </p:blipFill>
        <p:spPr bwMode="auto">
          <a:xfrm>
            <a:off x="6590044" y="532763"/>
            <a:ext cx="4041364" cy="495138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033"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AA7BD257-B4F8-4340-A48C-986B47262AC2}"/>
              </a:ext>
            </a:extLst>
          </p:cNvPr>
          <p:cNvSpPr/>
          <p:nvPr/>
        </p:nvSpPr>
        <p:spPr>
          <a:xfrm>
            <a:off x="9362364" y="2663688"/>
            <a:ext cx="2538088" cy="3350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put an unproven mare in foal because you have no other use for her, or  use a cheap &amp; cheerful buy, leaves you at a below average starting point. The cost to catch up with the market place, will take years  </a:t>
            </a:r>
          </a:p>
        </p:txBody>
      </p:sp>
      <p:pic>
        <p:nvPicPr>
          <p:cNvPr id="8" name="Picture 7">
            <a:extLst>
              <a:ext uri="{FF2B5EF4-FFF2-40B4-BE49-F238E27FC236}">
                <a16:creationId xmlns:a16="http://schemas.microsoft.com/office/drawing/2014/main" id="{877C3F5C-2118-4FC0-97E9-585FE1307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2" y="205716"/>
            <a:ext cx="4482735" cy="1326142"/>
          </a:xfrm>
          <a:prstGeom prst="rect">
            <a:avLst/>
          </a:prstGeom>
        </p:spPr>
      </p:pic>
    </p:spTree>
    <p:extLst>
      <p:ext uri="{BB962C8B-B14F-4D97-AF65-F5344CB8AC3E}">
        <p14:creationId xmlns:p14="http://schemas.microsoft.com/office/powerpoint/2010/main" val="83257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6AF9-1139-4081-B10E-DB92630BC23A}"/>
              </a:ext>
            </a:extLst>
          </p:cNvPr>
          <p:cNvSpPr>
            <a:spLocks noGrp="1"/>
          </p:cNvSpPr>
          <p:nvPr>
            <p:ph type="title"/>
          </p:nvPr>
        </p:nvSpPr>
        <p:spPr>
          <a:xfrm>
            <a:off x="3591338" y="200177"/>
            <a:ext cx="4598505" cy="775778"/>
          </a:xfrm>
        </p:spPr>
        <p:txBody>
          <a:bodyPr>
            <a:normAutofit/>
          </a:bodyPr>
          <a:lstStyle/>
          <a:p>
            <a:r>
              <a:rPr lang="en-ZA" sz="3600" dirty="0"/>
              <a:t>Covering the mare</a:t>
            </a:r>
          </a:p>
        </p:txBody>
      </p:sp>
      <p:pic>
        <p:nvPicPr>
          <p:cNvPr id="4" name="Picture 3">
            <a:extLst>
              <a:ext uri="{FF2B5EF4-FFF2-40B4-BE49-F238E27FC236}">
                <a16:creationId xmlns:a16="http://schemas.microsoft.com/office/drawing/2014/main" id="{DEDA636E-993B-4DC0-9D93-D1D439D406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27805" y="1425622"/>
            <a:ext cx="7064325" cy="4669211"/>
          </a:xfrm>
          <a:prstGeom prst="rect">
            <a:avLst/>
          </a:prstGeom>
          <a:noFill/>
          <a:ln>
            <a:noFill/>
          </a:ln>
          <a:effectLst/>
        </p:spPr>
      </p:pic>
      <p:sp>
        <p:nvSpPr>
          <p:cNvPr id="7" name="TextBox 6">
            <a:extLst>
              <a:ext uri="{FF2B5EF4-FFF2-40B4-BE49-F238E27FC236}">
                <a16:creationId xmlns:a16="http://schemas.microsoft.com/office/drawing/2014/main" id="{912E9D04-7EF9-4A0F-9C2D-576EE1A0CEA7}"/>
              </a:ext>
            </a:extLst>
          </p:cNvPr>
          <p:cNvSpPr txBox="1"/>
          <p:nvPr/>
        </p:nvSpPr>
        <p:spPr>
          <a:xfrm>
            <a:off x="304800" y="200177"/>
            <a:ext cx="2332383" cy="6678751"/>
          </a:xfrm>
          <a:prstGeom prst="rect">
            <a:avLst/>
          </a:prstGeom>
          <a:noFill/>
        </p:spPr>
        <p:txBody>
          <a:bodyPr wrap="square" rtlCol="0">
            <a:spAutoFit/>
          </a:bodyPr>
          <a:lstStyle/>
          <a:p>
            <a:r>
              <a:rPr lang="en-ZA" sz="1600" dirty="0"/>
              <a:t>Today most people impregnate the mare by using fresh semen or frozen semen via Artificial Insemination (A.I)  </a:t>
            </a:r>
          </a:p>
          <a:p>
            <a:endParaRPr lang="en-ZA" sz="1000" dirty="0"/>
          </a:p>
          <a:p>
            <a:r>
              <a:rPr lang="en-ZA" sz="1600" dirty="0"/>
              <a:t>Some breeders are still available to do hand served live covers. This can be a great help for older mares or mares with certain issues like cysts or fluid</a:t>
            </a:r>
          </a:p>
          <a:p>
            <a:endParaRPr lang="en-ZA" sz="1600" dirty="0"/>
          </a:p>
          <a:p>
            <a:r>
              <a:rPr lang="en-ZA" sz="1600" dirty="0"/>
              <a:t>Presently the Director of Animal Health, of the  </a:t>
            </a:r>
            <a:endParaRPr lang="en-ZA" dirty="0"/>
          </a:p>
          <a:p>
            <a:r>
              <a:rPr lang="en-ZA" sz="1600" dirty="0"/>
              <a:t>Department of Agriculture, Forestry and Fisheries</a:t>
            </a:r>
          </a:p>
          <a:p>
            <a:r>
              <a:rPr lang="en-ZA" sz="1600" dirty="0"/>
              <a:t>orders that stallions doing A.I must have an annual CEM test. </a:t>
            </a:r>
          </a:p>
          <a:p>
            <a:endParaRPr lang="en-ZA" sz="800" dirty="0"/>
          </a:p>
          <a:p>
            <a:r>
              <a:rPr lang="en-ZA" sz="1200" dirty="0"/>
              <a:t>See Government notices as this disease is monitored</a:t>
            </a:r>
          </a:p>
          <a:p>
            <a:r>
              <a:rPr lang="en-ZA" sz="1600" dirty="0"/>
              <a:t> </a:t>
            </a:r>
          </a:p>
          <a:p>
            <a:endParaRPr lang="en-ZA" dirty="0"/>
          </a:p>
        </p:txBody>
      </p:sp>
      <p:sp>
        <p:nvSpPr>
          <p:cNvPr id="8" name="TextBox 7">
            <a:extLst>
              <a:ext uri="{FF2B5EF4-FFF2-40B4-BE49-F238E27FC236}">
                <a16:creationId xmlns:a16="http://schemas.microsoft.com/office/drawing/2014/main" id="{F66EDF3E-C969-4A1A-A629-0BE6CFD334B5}"/>
              </a:ext>
            </a:extLst>
          </p:cNvPr>
          <p:cNvSpPr txBox="1"/>
          <p:nvPr/>
        </p:nvSpPr>
        <p:spPr>
          <a:xfrm>
            <a:off x="9143998" y="514290"/>
            <a:ext cx="2835967" cy="923330"/>
          </a:xfrm>
          <a:prstGeom prst="rect">
            <a:avLst/>
          </a:prstGeom>
          <a:noFill/>
        </p:spPr>
        <p:txBody>
          <a:bodyPr wrap="square" rtlCol="0">
            <a:spAutoFit/>
          </a:bodyPr>
          <a:lstStyle/>
          <a:p>
            <a:pPr algn="ctr"/>
            <a:r>
              <a:rPr lang="en-ZA" b="1" dirty="0"/>
              <a:t>African Horse Sickness (AHS) and the                 pregnant mare. </a:t>
            </a:r>
          </a:p>
        </p:txBody>
      </p:sp>
      <p:sp>
        <p:nvSpPr>
          <p:cNvPr id="9" name="TextBox 8">
            <a:extLst>
              <a:ext uri="{FF2B5EF4-FFF2-40B4-BE49-F238E27FC236}">
                <a16:creationId xmlns:a16="http://schemas.microsoft.com/office/drawing/2014/main" id="{D8DA3AA2-B742-4D29-9B3D-2E6B8E0D7D94}"/>
              </a:ext>
            </a:extLst>
          </p:cNvPr>
          <p:cNvSpPr txBox="1"/>
          <p:nvPr/>
        </p:nvSpPr>
        <p:spPr>
          <a:xfrm>
            <a:off x="9692130" y="1646726"/>
            <a:ext cx="2133600" cy="3785652"/>
          </a:xfrm>
          <a:prstGeom prst="rect">
            <a:avLst/>
          </a:prstGeom>
          <a:noFill/>
        </p:spPr>
        <p:txBody>
          <a:bodyPr wrap="square" rtlCol="0">
            <a:spAutoFit/>
          </a:bodyPr>
          <a:lstStyle/>
          <a:p>
            <a:r>
              <a:rPr lang="en-ZA" sz="1600" dirty="0"/>
              <a:t>Normally the mare will be vaccinated in her last trimester but not in the last month before birth.  This vaccination carries over a certain amount of immunity  to the young foal especially for the first 4 months. </a:t>
            </a:r>
          </a:p>
          <a:p>
            <a:endParaRPr lang="en-ZA" sz="1600" dirty="0"/>
          </a:p>
          <a:p>
            <a:r>
              <a:rPr lang="en-ZA" sz="1600" dirty="0"/>
              <a:t>Discuss the latest protocols with your vet.  </a:t>
            </a:r>
          </a:p>
        </p:txBody>
      </p:sp>
    </p:spTree>
    <p:extLst>
      <p:ext uri="{BB962C8B-B14F-4D97-AF65-F5344CB8AC3E}">
        <p14:creationId xmlns:p14="http://schemas.microsoft.com/office/powerpoint/2010/main" val="77665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8B-BC35-44F7-BDE9-ADB40AAB1FE1}"/>
              </a:ext>
            </a:extLst>
          </p:cNvPr>
          <p:cNvSpPr>
            <a:spLocks noGrp="1"/>
          </p:cNvSpPr>
          <p:nvPr>
            <p:ph type="title"/>
          </p:nvPr>
        </p:nvSpPr>
        <p:spPr/>
        <p:txBody>
          <a:bodyPr>
            <a:normAutofit/>
          </a:bodyPr>
          <a:lstStyle/>
          <a:p>
            <a:r>
              <a:rPr lang="en-ZA" sz="3600" dirty="0"/>
              <a:t>Your foal is born, you are over the moon</a:t>
            </a:r>
          </a:p>
        </p:txBody>
      </p:sp>
      <p:sp>
        <p:nvSpPr>
          <p:cNvPr id="3" name="Text Placeholder 2">
            <a:extLst>
              <a:ext uri="{FF2B5EF4-FFF2-40B4-BE49-F238E27FC236}">
                <a16:creationId xmlns:a16="http://schemas.microsoft.com/office/drawing/2014/main" id="{FC489110-AD1A-432E-B7A4-9A0D068BC9B6}"/>
              </a:ext>
            </a:extLst>
          </p:cNvPr>
          <p:cNvSpPr>
            <a:spLocks noGrp="1"/>
          </p:cNvSpPr>
          <p:nvPr>
            <p:ph type="body" sz="quarter" idx="41"/>
          </p:nvPr>
        </p:nvSpPr>
        <p:spPr>
          <a:xfrm>
            <a:off x="1852623" y="4659874"/>
            <a:ext cx="4680699" cy="1873448"/>
          </a:xfrm>
        </p:spPr>
        <p:txBody>
          <a:bodyPr/>
          <a:lstStyle/>
          <a:p>
            <a:pPr algn="l"/>
            <a:r>
              <a:rPr lang="en-ZA" sz="1800" b="1" dirty="0"/>
              <a:t>Some post foaling pointers</a:t>
            </a:r>
            <a:r>
              <a:rPr lang="en-ZA" sz="1800" dirty="0"/>
              <a:t>: </a:t>
            </a:r>
          </a:p>
          <a:p>
            <a:pPr algn="l"/>
            <a:r>
              <a:rPr lang="en-ZA" sz="1600" dirty="0"/>
              <a:t>Within </a:t>
            </a:r>
            <a:r>
              <a:rPr lang="en-ZA" sz="1600" b="1" dirty="0"/>
              <a:t>1</a:t>
            </a:r>
            <a:r>
              <a:rPr lang="en-ZA" sz="1600" dirty="0"/>
              <a:t> hour: foal should stand</a:t>
            </a:r>
          </a:p>
          <a:p>
            <a:pPr algn="l"/>
            <a:r>
              <a:rPr lang="en-ZA" sz="1600" dirty="0"/>
              <a:t>Within </a:t>
            </a:r>
            <a:r>
              <a:rPr lang="en-ZA" sz="1600" b="1" dirty="0"/>
              <a:t>2</a:t>
            </a:r>
            <a:r>
              <a:rPr lang="en-ZA" sz="1600" dirty="0"/>
              <a:t> hours: foal should suckle, </a:t>
            </a:r>
            <a:r>
              <a:rPr lang="en-ZA" sz="1400" dirty="0"/>
              <a:t>be sure the foal has good sucking reflex &amp; gets sufficient colostrum </a:t>
            </a:r>
            <a:endParaRPr lang="en-ZA" sz="1600" dirty="0"/>
          </a:p>
          <a:p>
            <a:pPr algn="l"/>
            <a:r>
              <a:rPr lang="en-ZA" sz="1600" dirty="0"/>
              <a:t>Within </a:t>
            </a:r>
            <a:r>
              <a:rPr lang="en-ZA" sz="1600" b="1" dirty="0"/>
              <a:t>3</a:t>
            </a:r>
            <a:r>
              <a:rPr lang="en-ZA" sz="1600" dirty="0"/>
              <a:t> hours: placenta should be passed. </a:t>
            </a:r>
            <a:r>
              <a:rPr lang="en-ZA" sz="1400" dirty="0"/>
              <a:t>Check complete placenta is out and nothing left in the mare</a:t>
            </a:r>
          </a:p>
          <a:p>
            <a:endParaRPr lang="en-ZA" dirty="0"/>
          </a:p>
        </p:txBody>
      </p:sp>
      <p:pic>
        <p:nvPicPr>
          <p:cNvPr id="1026" name="Picture 2">
            <a:extLst>
              <a:ext uri="{FF2B5EF4-FFF2-40B4-BE49-F238E27FC236}">
                <a16:creationId xmlns:a16="http://schemas.microsoft.com/office/drawing/2014/main" id="{67E5FDDB-368F-4EBB-B535-E93539FA6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999"/>
          <a:stretch>
            <a:fillRect/>
          </a:stretch>
        </p:blipFill>
        <p:spPr bwMode="auto">
          <a:xfrm>
            <a:off x="2846539" y="1068790"/>
            <a:ext cx="3845809" cy="3268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A horse lying in the grass&#10;&#10;Description automatically generated">
            <a:extLst>
              <a:ext uri="{FF2B5EF4-FFF2-40B4-BE49-F238E27FC236}">
                <a16:creationId xmlns:a16="http://schemas.microsoft.com/office/drawing/2014/main" id="{84A457DA-73F5-417C-B7B6-175262D74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375" y="1068790"/>
            <a:ext cx="4437471" cy="3268937"/>
          </a:xfrm>
          <a:prstGeom prst="rect">
            <a:avLst/>
          </a:prstGeom>
        </p:spPr>
      </p:pic>
      <p:sp>
        <p:nvSpPr>
          <p:cNvPr id="6" name="TextBox 5">
            <a:extLst>
              <a:ext uri="{FF2B5EF4-FFF2-40B4-BE49-F238E27FC236}">
                <a16:creationId xmlns:a16="http://schemas.microsoft.com/office/drawing/2014/main" id="{047E3EF2-1F29-4263-84CC-909C8AAE7EA9}"/>
              </a:ext>
            </a:extLst>
          </p:cNvPr>
          <p:cNvSpPr txBox="1"/>
          <p:nvPr/>
        </p:nvSpPr>
        <p:spPr>
          <a:xfrm>
            <a:off x="185529" y="1068790"/>
            <a:ext cx="2501983" cy="2800767"/>
          </a:xfrm>
          <a:prstGeom prst="rect">
            <a:avLst/>
          </a:prstGeom>
          <a:noFill/>
        </p:spPr>
        <p:txBody>
          <a:bodyPr wrap="square" rtlCol="0">
            <a:spAutoFit/>
          </a:bodyPr>
          <a:lstStyle/>
          <a:p>
            <a:r>
              <a:rPr lang="en-ZA" sz="1600" dirty="0"/>
              <a:t>The foal delivery should be monitored by experienced stable owners, breeders or a vet. There are so many issues to know about. </a:t>
            </a:r>
          </a:p>
          <a:p>
            <a:endParaRPr lang="en-ZA" sz="1600" dirty="0"/>
          </a:p>
          <a:p>
            <a:r>
              <a:rPr lang="en-ZA" sz="1600" dirty="0"/>
              <a:t>When things go wrong you have to be quick.               So we leave that area to their expertise</a:t>
            </a:r>
          </a:p>
        </p:txBody>
      </p:sp>
      <p:sp>
        <p:nvSpPr>
          <p:cNvPr id="8" name="TextBox 7">
            <a:extLst>
              <a:ext uri="{FF2B5EF4-FFF2-40B4-BE49-F238E27FC236}">
                <a16:creationId xmlns:a16="http://schemas.microsoft.com/office/drawing/2014/main" id="{852C5A58-AE6B-4DF9-B316-0C42396A1D36}"/>
              </a:ext>
            </a:extLst>
          </p:cNvPr>
          <p:cNvSpPr txBox="1"/>
          <p:nvPr/>
        </p:nvSpPr>
        <p:spPr>
          <a:xfrm>
            <a:off x="6533323" y="4373741"/>
            <a:ext cx="5500803" cy="2246769"/>
          </a:xfrm>
          <a:prstGeom prst="rect">
            <a:avLst/>
          </a:prstGeom>
          <a:noFill/>
        </p:spPr>
        <p:txBody>
          <a:bodyPr wrap="square" rtlCol="0">
            <a:spAutoFit/>
          </a:bodyPr>
          <a:lstStyle/>
          <a:p>
            <a:pPr marL="285750" indent="-285750">
              <a:buFont typeface="Arial" panose="020B0604020202020204" pitchFamily="34" charset="0"/>
              <a:buChar char="•"/>
            </a:pPr>
            <a:r>
              <a:rPr lang="en-ZA" sz="1400" dirty="0"/>
              <a:t>IgG levels via a blood test - this is vital if there are any concerns that the foal may not have received adequate colostrum. The SNAP Foal IgG Test can be done on site. It is best to order this kit in advance from your vet as often they don’t keep stock.</a:t>
            </a:r>
          </a:p>
          <a:p>
            <a:pPr marL="285750" indent="-285750">
              <a:buFont typeface="Arial" panose="020B0604020202020204" pitchFamily="34" charset="0"/>
              <a:buChar char="•"/>
            </a:pPr>
            <a:r>
              <a:rPr lang="en-ZA" sz="1400" dirty="0"/>
              <a:t>The vet may choose to give the foal a tetanus antitoxin and antibiotic injection.</a:t>
            </a:r>
          </a:p>
          <a:p>
            <a:pPr marL="285750" indent="-285750">
              <a:buFont typeface="Arial" panose="020B0604020202020204" pitchFamily="34" charset="0"/>
              <a:buChar char="•"/>
            </a:pPr>
            <a:r>
              <a:rPr lang="en-ZA" sz="1400" dirty="0"/>
              <a:t>A ‘foal enema’ may be given to ensure meconium has been passed. </a:t>
            </a:r>
          </a:p>
          <a:p>
            <a:pPr marL="285750" indent="-285750">
              <a:buFont typeface="Arial" panose="020B0604020202020204" pitchFamily="34" charset="0"/>
              <a:buChar char="•"/>
            </a:pPr>
            <a:r>
              <a:rPr lang="en-ZA" sz="1400" dirty="0"/>
              <a:t>Attend to the umbilical cord with a good antiseptic like Iodine</a:t>
            </a:r>
          </a:p>
          <a:p>
            <a:endParaRPr lang="en-ZA" sz="1400" dirty="0"/>
          </a:p>
        </p:txBody>
      </p:sp>
      <p:pic>
        <p:nvPicPr>
          <p:cNvPr id="10" name="Picture 9">
            <a:extLst>
              <a:ext uri="{FF2B5EF4-FFF2-40B4-BE49-F238E27FC236}">
                <a16:creationId xmlns:a16="http://schemas.microsoft.com/office/drawing/2014/main" id="{F306AA80-5380-4631-B814-0A1CA9B4E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874" y="4501997"/>
            <a:ext cx="1623616" cy="1747780"/>
          </a:xfrm>
          <a:prstGeom prst="rect">
            <a:avLst/>
          </a:prstGeom>
        </p:spPr>
      </p:pic>
    </p:spTree>
    <p:extLst>
      <p:ext uri="{BB962C8B-B14F-4D97-AF65-F5344CB8AC3E}">
        <p14:creationId xmlns:p14="http://schemas.microsoft.com/office/powerpoint/2010/main" val="379969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5CE3-426B-47DE-B4C2-0A6A0D935180}"/>
              </a:ext>
            </a:extLst>
          </p:cNvPr>
          <p:cNvSpPr>
            <a:spLocks noGrp="1"/>
          </p:cNvSpPr>
          <p:nvPr>
            <p:ph type="title"/>
          </p:nvPr>
        </p:nvSpPr>
        <p:spPr/>
        <p:txBody>
          <a:bodyPr>
            <a:noAutofit/>
          </a:bodyPr>
          <a:lstStyle/>
          <a:p>
            <a:r>
              <a:rPr lang="en-US" sz="3600" dirty="0">
                <a:solidFill>
                  <a:schemeClr val="tx1"/>
                </a:solidFill>
              </a:rPr>
              <a:t>Your foal </a:t>
            </a:r>
            <a:r>
              <a:rPr lang="en-ZA" sz="2800" dirty="0">
                <a:solidFill>
                  <a:schemeClr val="bg2">
                    <a:lumMod val="50000"/>
                  </a:schemeClr>
                </a:solidFill>
              </a:rPr>
              <a:t>While you wait &amp; watch your future champion grow,                     what can you do together ?</a:t>
            </a:r>
          </a:p>
        </p:txBody>
      </p:sp>
      <p:pic>
        <p:nvPicPr>
          <p:cNvPr id="4" name="Picture 3" descr="A brown horse standing next to a fence&#10;&#10;Description automatically generated">
            <a:extLst>
              <a:ext uri="{FF2B5EF4-FFF2-40B4-BE49-F238E27FC236}">
                <a16:creationId xmlns:a16="http://schemas.microsoft.com/office/drawing/2014/main" id="{E1F194E9-537B-4049-A254-365E9E164873}"/>
              </a:ext>
            </a:extLst>
          </p:cNvPr>
          <p:cNvPicPr>
            <a:picLocks noChangeAspect="1"/>
          </p:cNvPicPr>
          <p:nvPr/>
        </p:nvPicPr>
        <p:blipFill rotWithShape="1">
          <a:blip r:embed="rId2">
            <a:extLst>
              <a:ext uri="{28A0092B-C50C-407E-A947-70E740481C1C}">
                <a14:useLocalDpi xmlns:a14="http://schemas.microsoft.com/office/drawing/2010/main" val="0"/>
              </a:ext>
            </a:extLst>
          </a:blip>
          <a:srcRect t="4949" b="17053"/>
          <a:stretch/>
        </p:blipFill>
        <p:spPr>
          <a:xfrm>
            <a:off x="205648" y="692915"/>
            <a:ext cx="3366920" cy="3324219"/>
          </a:xfrm>
          <a:prstGeom prst="rect">
            <a:avLst/>
          </a:prstGeom>
        </p:spPr>
      </p:pic>
      <p:sp>
        <p:nvSpPr>
          <p:cNvPr id="7" name="TextBox 6">
            <a:extLst>
              <a:ext uri="{FF2B5EF4-FFF2-40B4-BE49-F238E27FC236}">
                <a16:creationId xmlns:a16="http://schemas.microsoft.com/office/drawing/2014/main" id="{5B5D6C09-AEF0-4FDC-BE39-512EA499769E}"/>
              </a:ext>
            </a:extLst>
          </p:cNvPr>
          <p:cNvSpPr txBox="1"/>
          <p:nvPr/>
        </p:nvSpPr>
        <p:spPr>
          <a:xfrm>
            <a:off x="3637950" y="1206814"/>
            <a:ext cx="3808418" cy="3447098"/>
          </a:xfrm>
          <a:prstGeom prst="rect">
            <a:avLst/>
          </a:prstGeom>
          <a:noFill/>
        </p:spPr>
        <p:txBody>
          <a:bodyPr wrap="square" rtlCol="0">
            <a:spAutoFit/>
          </a:bodyPr>
          <a:lstStyle/>
          <a:p>
            <a:r>
              <a:rPr lang="en-ZA" sz="1400" b="1" dirty="0"/>
              <a:t>After </a:t>
            </a:r>
            <a:r>
              <a:rPr lang="en-ZA" sz="1400" b="1" dirty="0">
                <a:solidFill>
                  <a:schemeClr val="tx2">
                    <a:lumMod val="60000"/>
                    <a:lumOff val="40000"/>
                  </a:schemeClr>
                </a:solidFill>
              </a:rPr>
              <a:t>halter training </a:t>
            </a:r>
            <a:r>
              <a:rPr lang="en-ZA" sz="1400" b="1" dirty="0"/>
              <a:t>and </a:t>
            </a:r>
            <a:r>
              <a:rPr lang="en-ZA" sz="1400" b="1" dirty="0">
                <a:solidFill>
                  <a:schemeClr val="tx2">
                    <a:lumMod val="60000"/>
                    <a:lumOff val="40000"/>
                  </a:schemeClr>
                </a:solidFill>
              </a:rPr>
              <a:t>general handling</a:t>
            </a:r>
            <a:r>
              <a:rPr lang="en-ZA" sz="1400" b="1" dirty="0"/>
              <a:t> </a:t>
            </a:r>
            <a:r>
              <a:rPr lang="en-ZA" sz="1400" dirty="0"/>
              <a:t>you can teach the </a:t>
            </a:r>
            <a:r>
              <a:rPr lang="en-ZA" sz="1400" b="1" dirty="0">
                <a:solidFill>
                  <a:schemeClr val="tx2">
                    <a:lumMod val="60000"/>
                    <a:lumOff val="40000"/>
                  </a:schemeClr>
                </a:solidFill>
              </a:rPr>
              <a:t>foal to box </a:t>
            </a:r>
            <a:r>
              <a:rPr lang="en-ZA" sz="1400" dirty="0"/>
              <a:t>while still with it’s mother. This means you can take them to the vet if the mare is to be inseminated or foal is ill; or if entering a breed show like the </a:t>
            </a:r>
            <a:r>
              <a:rPr lang="en-ZA" sz="1400" b="1" dirty="0">
                <a:solidFill>
                  <a:schemeClr val="tx2">
                    <a:lumMod val="60000"/>
                    <a:lumOff val="40000"/>
                  </a:schemeClr>
                </a:solidFill>
              </a:rPr>
              <a:t> Horse of the Year or our Free Movement events</a:t>
            </a:r>
            <a:r>
              <a:rPr lang="en-ZA" sz="1400" dirty="0"/>
              <a:t>. In this way your foal takes in a huge amount of information while with its mother for re-assurance. The mother’s demeanour also teaches the foal.    </a:t>
            </a:r>
          </a:p>
          <a:p>
            <a:endParaRPr lang="en-ZA" sz="800" dirty="0"/>
          </a:p>
          <a:p>
            <a:r>
              <a:rPr lang="en-ZA" sz="1400" dirty="0"/>
              <a:t>The foal needs to have DNA done &amp; be Birth Notified with the SAWHS in its 1</a:t>
            </a:r>
            <a:r>
              <a:rPr lang="en-ZA" sz="1400" baseline="30000" dirty="0"/>
              <a:t>st</a:t>
            </a:r>
            <a:r>
              <a:rPr lang="en-ZA" sz="1400" dirty="0"/>
              <a:t> year. There is a triplicate form which you get from the office. You will also need a Cover Certificate from the vet or stallion owner.</a:t>
            </a:r>
          </a:p>
        </p:txBody>
      </p:sp>
      <p:sp>
        <p:nvSpPr>
          <p:cNvPr id="8" name="Rectangle 7">
            <a:extLst>
              <a:ext uri="{FF2B5EF4-FFF2-40B4-BE49-F238E27FC236}">
                <a16:creationId xmlns:a16="http://schemas.microsoft.com/office/drawing/2014/main" id="{993AD0F7-EB23-4178-8D1C-B17E73FF80EC}"/>
              </a:ext>
            </a:extLst>
          </p:cNvPr>
          <p:cNvSpPr/>
          <p:nvPr/>
        </p:nvSpPr>
        <p:spPr>
          <a:xfrm>
            <a:off x="7511750" y="4084976"/>
            <a:ext cx="4648055" cy="2492990"/>
          </a:xfrm>
          <a:prstGeom prst="rect">
            <a:avLst/>
          </a:prstGeom>
        </p:spPr>
        <p:txBody>
          <a:bodyPr wrap="square">
            <a:spAutoFit/>
          </a:bodyPr>
          <a:lstStyle/>
          <a:p>
            <a:r>
              <a:rPr lang="en-ZA" b="1" dirty="0"/>
              <a:t>African Horse Sickness &amp; the foal </a:t>
            </a:r>
            <a:r>
              <a:rPr lang="en-ZA" dirty="0"/>
              <a:t> </a:t>
            </a:r>
            <a:r>
              <a:rPr lang="en-ZA" sz="1400" dirty="0"/>
              <a:t>If the foal is from an unvaccinated mother, you can vaccinate at three months of age. Before that it won’t develop an immunity. These foals must be given two vaccines three weeks apart and then re-vaccinated six months later with two doses. If the mother is vaccinated, foals should not be vaccinated before four months of age – foal immunity in these cases has been shown to last up to six months. It is highly recommended to vaccinate a foal twice in the first year</a:t>
            </a:r>
            <a:r>
              <a:rPr lang="en-ZA" sz="1400" dirty="0">
                <a:solidFill>
                  <a:srgbClr val="FF0000"/>
                </a:solidFill>
              </a:rPr>
              <a:t>.</a:t>
            </a:r>
            <a:r>
              <a:rPr lang="en-ZA" sz="1400" b="1" dirty="0"/>
              <a:t> </a:t>
            </a:r>
            <a:r>
              <a:rPr lang="en-ZA" sz="1200" b="1" dirty="0"/>
              <a:t>Please check with your vet for the latest information</a:t>
            </a:r>
            <a:endParaRPr lang="en-ZA" sz="1200" dirty="0"/>
          </a:p>
        </p:txBody>
      </p:sp>
      <p:pic>
        <p:nvPicPr>
          <p:cNvPr id="14" name="Picture 13">
            <a:extLst>
              <a:ext uri="{FF2B5EF4-FFF2-40B4-BE49-F238E27FC236}">
                <a16:creationId xmlns:a16="http://schemas.microsoft.com/office/drawing/2014/main" id="{DCC3FEF5-DB66-4675-9495-2E0037805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5312" y="1051690"/>
            <a:ext cx="4511040" cy="3005328"/>
          </a:xfrm>
          <a:prstGeom prst="rect">
            <a:avLst/>
          </a:prstGeom>
        </p:spPr>
      </p:pic>
      <p:pic>
        <p:nvPicPr>
          <p:cNvPr id="16" name="Picture 15">
            <a:extLst>
              <a:ext uri="{FF2B5EF4-FFF2-40B4-BE49-F238E27FC236}">
                <a16:creationId xmlns:a16="http://schemas.microsoft.com/office/drawing/2014/main" id="{44E1B4CC-0FD0-4344-BD28-2BF58F3D0AFB}"/>
              </a:ext>
            </a:extLst>
          </p:cNvPr>
          <p:cNvPicPr>
            <a:picLocks noChangeAspect="1"/>
          </p:cNvPicPr>
          <p:nvPr/>
        </p:nvPicPr>
        <p:blipFill rotWithShape="1">
          <a:blip r:embed="rId4">
            <a:extLst>
              <a:ext uri="{28A0092B-C50C-407E-A947-70E740481C1C}">
                <a14:useLocalDpi xmlns:a14="http://schemas.microsoft.com/office/drawing/2010/main" val="0"/>
              </a:ext>
            </a:extLst>
          </a:blip>
          <a:srcRect l="17412" t="12302"/>
          <a:stretch/>
        </p:blipFill>
        <p:spPr>
          <a:xfrm>
            <a:off x="205648" y="4104962"/>
            <a:ext cx="3331258" cy="2358241"/>
          </a:xfrm>
          <a:prstGeom prst="rect">
            <a:avLst/>
          </a:prstGeom>
        </p:spPr>
      </p:pic>
      <p:sp>
        <p:nvSpPr>
          <p:cNvPr id="17" name="Rectangle: Rounded Corners 16">
            <a:extLst>
              <a:ext uri="{FF2B5EF4-FFF2-40B4-BE49-F238E27FC236}">
                <a16:creationId xmlns:a16="http://schemas.microsoft.com/office/drawing/2014/main" id="{5FE1A4F2-C14B-4202-B860-CE85E2BD331A}"/>
              </a:ext>
            </a:extLst>
          </p:cNvPr>
          <p:cNvSpPr/>
          <p:nvPr/>
        </p:nvSpPr>
        <p:spPr>
          <a:xfrm>
            <a:off x="3652808" y="4771744"/>
            <a:ext cx="3778702" cy="169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Most studs wean between 6 to 8 months of age. </a:t>
            </a:r>
          </a:p>
          <a:p>
            <a:pPr algn="ctr"/>
            <a:r>
              <a:rPr lang="en-ZA" sz="1600" dirty="0"/>
              <a:t>As this is a most stressful event for the foal, it can be more susceptible to infection, and show a decreased weight gain for several weeks.  </a:t>
            </a:r>
          </a:p>
        </p:txBody>
      </p:sp>
    </p:spTree>
    <p:extLst>
      <p:ext uri="{BB962C8B-B14F-4D97-AF65-F5344CB8AC3E}">
        <p14:creationId xmlns:p14="http://schemas.microsoft.com/office/powerpoint/2010/main" val="259493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986F-986F-418C-BB00-E18E1DB90431}"/>
              </a:ext>
            </a:extLst>
          </p:cNvPr>
          <p:cNvSpPr>
            <a:spLocks noGrp="1"/>
          </p:cNvSpPr>
          <p:nvPr>
            <p:ph type="title"/>
          </p:nvPr>
        </p:nvSpPr>
        <p:spPr>
          <a:xfrm>
            <a:off x="0" y="200176"/>
            <a:ext cx="12192000" cy="798623"/>
          </a:xfrm>
        </p:spPr>
        <p:txBody>
          <a:bodyPr>
            <a:normAutofit/>
          </a:bodyPr>
          <a:lstStyle/>
          <a:p>
            <a:r>
              <a:rPr lang="en-ZA" sz="4000" dirty="0">
                <a:solidFill>
                  <a:schemeClr val="tx2">
                    <a:lumMod val="60000"/>
                    <a:lumOff val="40000"/>
                  </a:schemeClr>
                </a:solidFill>
              </a:rPr>
              <a:t>Weanling to three years old </a:t>
            </a:r>
            <a:r>
              <a:rPr lang="en-ZA" sz="4000" b="0" dirty="0">
                <a:solidFill>
                  <a:schemeClr val="tx1"/>
                </a:solidFill>
              </a:rPr>
              <a:t>– all out of shape</a:t>
            </a:r>
            <a:endParaRPr lang="en-ZA" sz="4000" b="0" dirty="0"/>
          </a:p>
        </p:txBody>
      </p:sp>
      <p:pic>
        <p:nvPicPr>
          <p:cNvPr id="6" name="Picture 5">
            <a:extLst>
              <a:ext uri="{FF2B5EF4-FFF2-40B4-BE49-F238E27FC236}">
                <a16:creationId xmlns:a16="http://schemas.microsoft.com/office/drawing/2014/main" id="{126DD1C2-54E6-4ED9-B3A8-76A1DD658647}"/>
              </a:ext>
            </a:extLst>
          </p:cNvPr>
          <p:cNvPicPr>
            <a:picLocks noChangeAspect="1"/>
          </p:cNvPicPr>
          <p:nvPr/>
        </p:nvPicPr>
        <p:blipFill rotWithShape="1">
          <a:blip r:embed="rId2">
            <a:extLst>
              <a:ext uri="{28A0092B-C50C-407E-A947-70E740481C1C}">
                <a14:useLocalDpi xmlns:a14="http://schemas.microsoft.com/office/drawing/2010/main" val="0"/>
              </a:ext>
            </a:extLst>
          </a:blip>
          <a:srcRect l="15725"/>
          <a:stretch/>
        </p:blipFill>
        <p:spPr>
          <a:xfrm>
            <a:off x="265042" y="3644112"/>
            <a:ext cx="3593547" cy="2838274"/>
          </a:xfrm>
          <a:prstGeom prst="rect">
            <a:avLst/>
          </a:prstGeom>
        </p:spPr>
      </p:pic>
      <p:sp>
        <p:nvSpPr>
          <p:cNvPr id="9" name="TextBox 8">
            <a:extLst>
              <a:ext uri="{FF2B5EF4-FFF2-40B4-BE49-F238E27FC236}">
                <a16:creationId xmlns:a16="http://schemas.microsoft.com/office/drawing/2014/main" id="{543E0D9C-6C0F-4F2D-A775-F5E535254EE9}"/>
              </a:ext>
            </a:extLst>
          </p:cNvPr>
          <p:cNvSpPr txBox="1"/>
          <p:nvPr/>
        </p:nvSpPr>
        <p:spPr>
          <a:xfrm>
            <a:off x="265043" y="1093952"/>
            <a:ext cx="5565914" cy="2554545"/>
          </a:xfrm>
          <a:prstGeom prst="rect">
            <a:avLst/>
          </a:prstGeom>
          <a:noFill/>
        </p:spPr>
        <p:txBody>
          <a:bodyPr wrap="square" rtlCol="0">
            <a:spAutoFit/>
          </a:bodyPr>
          <a:lstStyle/>
          <a:p>
            <a:r>
              <a:rPr lang="en-ZA" sz="1600" dirty="0"/>
              <a:t>The saying goes: To see what your future horse may look like, look at your youngster at 3 days old, 3 weeks and then again at 3 years. From the time of weaning to around 3 years old, they can grow in a very uneven way, croup high one month, scrawny neck the next month. Don’t be alarmed, they are in the teenager phase.           </a:t>
            </a:r>
          </a:p>
          <a:p>
            <a:r>
              <a:rPr lang="en-ZA" sz="1600" dirty="0"/>
              <a:t>                                                      </a:t>
            </a:r>
          </a:p>
          <a:p>
            <a:r>
              <a:rPr lang="en-ZA" sz="1600" dirty="0"/>
              <a:t>Once your young horse is two years old you can also include the SAWHS Free Jumping Competition to your program. This gives you the opportunity to add to the </a:t>
            </a:r>
          </a:p>
        </p:txBody>
      </p:sp>
      <p:sp>
        <p:nvSpPr>
          <p:cNvPr id="10" name="TextBox 9">
            <a:extLst>
              <a:ext uri="{FF2B5EF4-FFF2-40B4-BE49-F238E27FC236}">
                <a16:creationId xmlns:a16="http://schemas.microsoft.com/office/drawing/2014/main" id="{FAA7D7E5-D273-4EC9-964D-78B5AB5B8F70}"/>
              </a:ext>
            </a:extLst>
          </p:cNvPr>
          <p:cNvSpPr txBox="1"/>
          <p:nvPr/>
        </p:nvSpPr>
        <p:spPr>
          <a:xfrm>
            <a:off x="5936972" y="1060822"/>
            <a:ext cx="5565915" cy="2554545"/>
          </a:xfrm>
          <a:prstGeom prst="rect">
            <a:avLst/>
          </a:prstGeom>
          <a:noFill/>
        </p:spPr>
        <p:txBody>
          <a:bodyPr wrap="square" rtlCol="0">
            <a:spAutoFit/>
          </a:bodyPr>
          <a:lstStyle/>
          <a:p>
            <a:r>
              <a:rPr lang="en-ZA" sz="1600" dirty="0"/>
              <a:t>training of the young horse and for you to see his character. Going to the event again adds to it’s exposure of new venues and new experiences. The horse develops confidence and you grow your relationship with the youngster. </a:t>
            </a:r>
          </a:p>
          <a:p>
            <a:endParaRPr lang="en-ZA" sz="800" dirty="0"/>
          </a:p>
          <a:p>
            <a:r>
              <a:rPr lang="en-ZA" sz="1600" dirty="0"/>
              <a:t>In his third year basic ground work can be done with lunging introduced and later even a bit of long line work.                                            </a:t>
            </a:r>
          </a:p>
          <a:p>
            <a:endParaRPr lang="en-ZA" sz="800" dirty="0"/>
          </a:p>
          <a:p>
            <a:r>
              <a:rPr lang="en-ZA" sz="1600" dirty="0"/>
              <a:t>Don’t forget there are still the breed shows and the Loose Movement show. </a:t>
            </a:r>
          </a:p>
        </p:txBody>
      </p:sp>
      <p:pic>
        <p:nvPicPr>
          <p:cNvPr id="4" name="Picture 3">
            <a:extLst>
              <a:ext uri="{FF2B5EF4-FFF2-40B4-BE49-F238E27FC236}">
                <a16:creationId xmlns:a16="http://schemas.microsoft.com/office/drawing/2014/main" id="{91747414-9897-428E-979F-0A31E4A1D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903" y="3644112"/>
            <a:ext cx="4443344" cy="2960227"/>
          </a:xfrm>
          <a:prstGeom prst="rect">
            <a:avLst/>
          </a:prstGeom>
        </p:spPr>
      </p:pic>
      <p:pic>
        <p:nvPicPr>
          <p:cNvPr id="7" name="Picture 6">
            <a:extLst>
              <a:ext uri="{FF2B5EF4-FFF2-40B4-BE49-F238E27FC236}">
                <a16:creationId xmlns:a16="http://schemas.microsoft.com/office/drawing/2014/main" id="{9F7C0573-5768-4A46-B30F-DEF9782288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92"/>
          <a:stretch/>
        </p:blipFill>
        <p:spPr>
          <a:xfrm>
            <a:off x="8011236" y="3644112"/>
            <a:ext cx="3956021" cy="2944526"/>
          </a:xfrm>
          <a:prstGeom prst="rect">
            <a:avLst/>
          </a:prstGeom>
        </p:spPr>
      </p:pic>
    </p:spTree>
    <p:extLst>
      <p:ext uri="{BB962C8B-B14F-4D97-AF65-F5344CB8AC3E}">
        <p14:creationId xmlns:p14="http://schemas.microsoft.com/office/powerpoint/2010/main" val="101089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D7E244-6394-45D0-AD4D-0576660AB069}"/>
              </a:ext>
            </a:extLst>
          </p:cNvPr>
          <p:cNvSpPr>
            <a:spLocks noGrp="1"/>
          </p:cNvSpPr>
          <p:nvPr>
            <p:ph type="body" sz="quarter" idx="41"/>
          </p:nvPr>
        </p:nvSpPr>
        <p:spPr>
          <a:xfrm>
            <a:off x="559558" y="877114"/>
            <a:ext cx="4913194" cy="1179572"/>
          </a:xfrm>
        </p:spPr>
        <p:txBody>
          <a:bodyPr/>
          <a:lstStyle/>
          <a:p>
            <a:r>
              <a:rPr lang="en-ZA" sz="3600" dirty="0"/>
              <a:t>Backing the best horse there ever was</a:t>
            </a:r>
            <a:r>
              <a:rPr lang="en-US" sz="3600" dirty="0"/>
              <a:t>.</a:t>
            </a:r>
          </a:p>
        </p:txBody>
      </p:sp>
      <p:sp>
        <p:nvSpPr>
          <p:cNvPr id="6" name="Title 5">
            <a:extLst>
              <a:ext uri="{FF2B5EF4-FFF2-40B4-BE49-F238E27FC236}">
                <a16:creationId xmlns:a16="http://schemas.microsoft.com/office/drawing/2014/main" id="{62190C7D-2002-4F44-B9FE-2043DD8332B9}"/>
              </a:ext>
            </a:extLst>
          </p:cNvPr>
          <p:cNvSpPr>
            <a:spLocks noGrp="1"/>
          </p:cNvSpPr>
          <p:nvPr>
            <p:ph type="title"/>
          </p:nvPr>
        </p:nvSpPr>
        <p:spPr>
          <a:xfrm>
            <a:off x="334646" y="250589"/>
            <a:ext cx="6923414" cy="775778"/>
          </a:xfrm>
        </p:spPr>
        <p:txBody>
          <a:bodyPr/>
          <a:lstStyle/>
          <a:p>
            <a:r>
              <a:rPr lang="en-ZA" dirty="0"/>
              <a:t>Finally the day arrives</a:t>
            </a:r>
          </a:p>
        </p:txBody>
      </p:sp>
      <p:pic>
        <p:nvPicPr>
          <p:cNvPr id="9" name="Picture 8">
            <a:extLst>
              <a:ext uri="{FF2B5EF4-FFF2-40B4-BE49-F238E27FC236}">
                <a16:creationId xmlns:a16="http://schemas.microsoft.com/office/drawing/2014/main" id="{D9F5E54F-278C-4C22-8B4A-822BCBB3F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9481" y="792370"/>
            <a:ext cx="2524702" cy="2717776"/>
          </a:xfrm>
          <a:prstGeom prst="rect">
            <a:avLst/>
          </a:prstGeom>
        </p:spPr>
      </p:pic>
      <p:pic>
        <p:nvPicPr>
          <p:cNvPr id="14" name="Picture 13" descr="A brown horse&#10;&#10;Description automatically generated">
            <a:extLst>
              <a:ext uri="{FF2B5EF4-FFF2-40B4-BE49-F238E27FC236}">
                <a16:creationId xmlns:a16="http://schemas.microsoft.com/office/drawing/2014/main" id="{8547AB87-3AAF-4B5D-8BDF-3D1585CAB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034" y="558308"/>
            <a:ext cx="2889280" cy="2889280"/>
          </a:xfrm>
          <a:prstGeom prst="rect">
            <a:avLst/>
          </a:prstGeom>
        </p:spPr>
      </p:pic>
      <p:pic>
        <p:nvPicPr>
          <p:cNvPr id="1028" name="Picture 4" descr="Richard Maxwell Equestrian Professional | Equine Behaviour Case ...">
            <a:extLst>
              <a:ext uri="{FF2B5EF4-FFF2-40B4-BE49-F238E27FC236}">
                <a16:creationId xmlns:a16="http://schemas.microsoft.com/office/drawing/2014/main" id="{5B14EEA7-0CE9-478C-A85F-0DEEFBB33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324" y="3713821"/>
            <a:ext cx="3647990" cy="27359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B8B28FF-88C1-43B6-84BA-43E3047E73D2}"/>
              </a:ext>
            </a:extLst>
          </p:cNvPr>
          <p:cNvSpPr/>
          <p:nvPr/>
        </p:nvSpPr>
        <p:spPr>
          <a:xfrm>
            <a:off x="282604" y="2056686"/>
            <a:ext cx="3788587" cy="4647426"/>
          </a:xfrm>
          <a:prstGeom prst="rect">
            <a:avLst/>
          </a:prstGeom>
        </p:spPr>
        <p:txBody>
          <a:bodyPr wrap="square">
            <a:spAutoFit/>
          </a:bodyPr>
          <a:lstStyle/>
          <a:p>
            <a:r>
              <a:rPr lang="en-ZA" sz="1600" dirty="0"/>
              <a:t>Every one has their own methods of approaching the backing process. Warmbloods are slower to mature than thoroughbreds especially if they are ranched out. Once being backed, horses are normally stabled and you may be surprised to find how much your horse still grows in the coming four years. </a:t>
            </a:r>
          </a:p>
          <a:p>
            <a:r>
              <a:rPr lang="en-ZA" sz="1600" dirty="0"/>
              <a:t> Many people back at three and get the horse to understand a very basic set of aids. They then leave the horse for 6 months to a year, depending on its development and pick up again around 4 to 4.5 years old. </a:t>
            </a:r>
          </a:p>
          <a:p>
            <a:r>
              <a:rPr lang="en-ZA" sz="1600" dirty="0"/>
              <a:t>Other people prefer to wait until 4 to 4.5 years and continue on with the training directly.  Now you a ready to start</a:t>
            </a:r>
            <a:endParaRPr lang="en-ZA" dirty="0"/>
          </a:p>
        </p:txBody>
      </p:sp>
      <p:pic>
        <p:nvPicPr>
          <p:cNvPr id="1026" name="Picture 2" descr="No photo description available.">
            <a:extLst>
              <a:ext uri="{FF2B5EF4-FFF2-40B4-BE49-F238E27FC236}">
                <a16:creationId xmlns:a16="http://schemas.microsoft.com/office/drawing/2014/main" id="{AC27D14C-6D72-4BF1-9DA4-7F60CF5C94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737" t="14003" r="9147" b="10569"/>
          <a:stretch/>
        </p:blipFill>
        <p:spPr bwMode="auto">
          <a:xfrm>
            <a:off x="4272004" y="3713821"/>
            <a:ext cx="3647991" cy="27359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logo&#10;&#10;Description automatically generated">
            <a:extLst>
              <a:ext uri="{FF2B5EF4-FFF2-40B4-BE49-F238E27FC236}">
                <a16:creationId xmlns:a16="http://schemas.microsoft.com/office/drawing/2014/main" id="{9D15D660-137B-47A2-A265-90F2DD876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93121">
            <a:off x="2371117" y="4120164"/>
            <a:ext cx="2150899" cy="2206928"/>
          </a:xfrm>
          <a:prstGeom prst="rect">
            <a:avLst/>
          </a:prstGeom>
        </p:spPr>
      </p:pic>
      <p:sp>
        <p:nvSpPr>
          <p:cNvPr id="15" name="TextBox 14">
            <a:extLst>
              <a:ext uri="{FF2B5EF4-FFF2-40B4-BE49-F238E27FC236}">
                <a16:creationId xmlns:a16="http://schemas.microsoft.com/office/drawing/2014/main" id="{5E405CA9-5A40-454F-8B43-414EF01322C1}"/>
              </a:ext>
            </a:extLst>
          </p:cNvPr>
          <p:cNvSpPr txBox="1"/>
          <p:nvPr/>
        </p:nvSpPr>
        <p:spPr>
          <a:xfrm>
            <a:off x="4071191" y="2042324"/>
            <a:ext cx="2366219" cy="1569660"/>
          </a:xfrm>
          <a:prstGeom prst="rect">
            <a:avLst/>
          </a:prstGeom>
          <a:noFill/>
        </p:spPr>
        <p:txBody>
          <a:bodyPr wrap="square" rtlCol="0">
            <a:spAutoFit/>
          </a:bodyPr>
          <a:lstStyle/>
          <a:p>
            <a:r>
              <a:rPr lang="en-ZA" sz="1600" dirty="0"/>
              <a:t>Once your horse is under saddle the Young Horse Performance Series is a nice way to introduce him to Show jumping competitions</a:t>
            </a:r>
          </a:p>
        </p:txBody>
      </p:sp>
    </p:spTree>
    <p:extLst>
      <p:ext uri="{BB962C8B-B14F-4D97-AF65-F5344CB8AC3E}">
        <p14:creationId xmlns:p14="http://schemas.microsoft.com/office/powerpoint/2010/main" val="272862603"/>
      </p:ext>
    </p:extLst>
  </p:cSld>
  <p:clrMapOvr>
    <a:masterClrMapping/>
  </p:clrMapOvr>
</p:sld>
</file>

<file path=ppt/theme/theme1.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1513</Words>
  <Application>Microsoft Office PowerPoint</Application>
  <PresentationFormat>Widescreen</PresentationFormat>
  <Paragraphs>79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Britannic Bold</vt:lpstr>
      <vt:lpstr>Calibri</vt:lpstr>
      <vt:lpstr>Office Theme</vt:lpstr>
      <vt:lpstr>SAWHS quick tips </vt:lpstr>
      <vt:lpstr>The stallion </vt:lpstr>
      <vt:lpstr>Choose your mare carefully!</vt:lpstr>
      <vt:lpstr>Covering the mare</vt:lpstr>
      <vt:lpstr>Your foal is born, you are over the moon</vt:lpstr>
      <vt:lpstr>Your foal While you wait &amp; watch your future champion grow,                     what can you do together ?</vt:lpstr>
      <vt:lpstr>Weanling to three years old – all out of shape</vt:lpstr>
      <vt:lpstr>Finally the day arrives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PPT Templates: Allppt.com</dc:title>
  <dc:creator>Breed Manager</dc:creator>
  <cp:lastModifiedBy>Breed Manager</cp:lastModifiedBy>
  <cp:revision>41</cp:revision>
  <dcterms:created xsi:type="dcterms:W3CDTF">2020-03-19T11:24:04Z</dcterms:created>
  <dcterms:modified xsi:type="dcterms:W3CDTF">2020-05-12T15:32:04Z</dcterms:modified>
</cp:coreProperties>
</file>